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sldIdLst>
    <p:sldId id="256" r:id="rId2"/>
    <p:sldId id="257" r:id="rId3"/>
    <p:sldId id="273" r:id="rId4"/>
    <p:sldId id="274" r:id="rId5"/>
    <p:sldId id="258" r:id="rId6"/>
    <p:sldId id="259" r:id="rId7"/>
    <p:sldId id="275" r:id="rId8"/>
    <p:sldId id="260" r:id="rId9"/>
    <p:sldId id="281" r:id="rId10"/>
    <p:sldId id="282" r:id="rId11"/>
    <p:sldId id="283" r:id="rId12"/>
    <p:sldId id="276" r:id="rId13"/>
    <p:sldId id="277" r:id="rId14"/>
    <p:sldId id="278" r:id="rId15"/>
    <p:sldId id="279" r:id="rId16"/>
    <p:sldId id="28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84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A36D0A9-F947-4E10-809C-61B7F1927D2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26627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AU" sz="2400">
                <a:latin typeface="Times New Roman" pitchFamily="18" charset="0"/>
              </a:endParaRPr>
            </a:p>
          </p:txBody>
        </p:sp>
        <p:sp>
          <p:nvSpPr>
            <p:cNvPr id="26628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AU" sz="2400">
                <a:latin typeface="Times New Roman" pitchFamily="18" charset="0"/>
              </a:endParaRPr>
            </a:p>
          </p:txBody>
        </p:sp>
        <p:sp>
          <p:nvSpPr>
            <p:cNvPr id="26629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AU" sz="2400">
                <a:latin typeface="Times New Roman" pitchFamily="18" charset="0"/>
              </a:endParaRPr>
            </a:p>
          </p:txBody>
        </p:sp>
        <p:sp>
          <p:nvSpPr>
            <p:cNvPr id="26630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663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34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3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BCB6D86C-2F1B-4231-A9D6-FFB0ABC8D4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3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66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3D508-4698-418C-99FC-11C89ED14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17976-6A21-4A79-AAEB-71504ABAE3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837B6-C691-4734-A076-9665CB7469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F77F6-6CCA-455D-807D-DCB68D0D8E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7E4D8-8122-4181-AAFB-9C0ABAF973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38549-AFEE-4767-9B31-AEEC03322B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ADFD2-65A3-4D25-8866-15D6A0711D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7D4D0-6DC2-4928-B6B9-1D7D087A43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7BA4A-F15A-4A8B-A366-9E5F43B5B3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04945-125B-4F65-914E-378D20CE82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2560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AU" sz="2400">
                <a:latin typeface="Times New Roman" pitchFamily="18" charset="0"/>
              </a:endParaRPr>
            </a:p>
          </p:txBody>
        </p:sp>
        <p:sp>
          <p:nvSpPr>
            <p:cNvPr id="2560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AU" sz="2400">
                <a:latin typeface="Times New Roman" pitchFamily="18" charset="0"/>
              </a:endParaRPr>
            </a:p>
          </p:txBody>
        </p:sp>
        <p:sp>
          <p:nvSpPr>
            <p:cNvPr id="2560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560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fld id="{33782063-8B37-4A9B-B7D6-8C72693177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60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6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6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60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6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6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60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6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6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60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6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6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60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6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6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.au/imgres?imgurl=http://www.klett-cotta.de/uploads/tx_autoren/Dreikurs_Rudolf.jpg&amp;imgrefurl=http://www.klett-cotta.de/haendler_bilder.html&amp;h=1300&amp;w=945&amp;sz=145&amp;hl=en&amp;start=1&amp;usg=__sIJP3kDTfMpKuKlpGkz8y45JKVQ=&amp;tbnid=73KJbKsOES7dPM:&amp;tbnh=150&amp;tbnw=109&amp;prev=/images%3Fq%3DRudolf%2BDreikurs%26gbv%3D2%26hl%3Den%26sa%3D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google.com.au/imgres?imgurl=http://www.snapshotwillie.com/images/Studio/TheTeacher.jpg&amp;imgrefurl=http://www.snapshotwillie.com/studio.htm&amp;h=1962&amp;w=2616&amp;sz=313&amp;hl=en&amp;start=67&amp;usg=__Il9NpS9hYNkoreVGZNN1unJ9EOw=&amp;tbnid=LPaZs9UI6C2JYM:&amp;tbnh=113&amp;tbnw=150&amp;prev=/images%3Fq%3DTEACHER%26start%3D54%26imgsz%3Dhuge%26gbv%3D2%26ndsp%3D18%26hl%3Den%26sa%3DN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.au/imgres?imgurl=http://www-scf.usc.edu/~sfelicia/teachers%2520plaque.jpg&amp;imgrefurl=http://current.com/items/86455701_entry_level_jobs_that_pay_more_than_50k_yea_right&amp;h=619&amp;w=800&amp;sz=95&amp;hl=en&amp;start=94&amp;usg=__t7SLKbOhVYY2PxKZuWg4HIEothQ=&amp;tbnid=8wUJsy_fbmq6AM:&amp;tbnh=111&amp;tbnw=143&amp;prev=/images%3Fq%3DSCHOOL%2BTEACHER%26start%3D90%26gbv%3D2%26ndsp%3D18%26hl%3Den%26sa%3DN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.au/imgres?imgurl=http://psy.ucsd.edu/~kang/child%2520pictures/children-jump.jpg&amp;imgrefurl=http://psy.ucsd.edu/~kang/Welcome%2520page.htm&amp;h=305&amp;w=400&amp;sz=33&amp;hl=en&amp;start=1&amp;usg=__wU03kEXy-NhmdHA57EapMXDnQqw=&amp;tbnid=nsqhJiJv_L7gPM:&amp;tbnh=95&amp;tbnw=124&amp;prev=/images%3Fq%3Dchildren%26gbv%3D2%26hl%3De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images.google.com.au/imgres?imgurl=http://www.illustrationsof.com/images/clipart/thumbnail2/16_angry_teacher_trying_to_teach.jpg&amp;imgrefurl=http://www.illustrationsof.com/gallery/clipart/pissed.html&amp;h=150&amp;w=144&amp;sz=14&amp;hl=en&amp;start=11&amp;usg=__WL-WPFKFsDOHjyUvpf-k8n26Xd4=&amp;tbnid=3gJXRDfKrf0ScM:&amp;tbnh=96&amp;tbnw=92&amp;prev=/images%3Fq%3Dangry%2Bteacher%26gbv%3D2%26hl%3Den%26sa%3D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.au/imgres?imgurl=http://www.crucialminutiae.com/wp-content/uploads/2008/03/schoolbest-teacher-slatesc1002166x2176620.jpg&amp;imgrefurl=http://www.crucialminutiae.com/%3Fcat%3D9&amp;h=300&amp;w=300&amp;sz=30&amp;hl=en&amp;start=4&amp;usg=__tW3_Kqq4HPSa9JWf0vJ_Nf3CGzM=&amp;tbnid=rnBC33FX2ENEuM:&amp;tbnh=116&amp;tbnw=116&amp;prev=/images%3Fq%3Dteacher%26gbv%3D2%26hl%3Den%26sa%3D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images.google.com.au/imgres?imgurl=http://janebluestein.com/images/page_gfx/angry.gif&amp;imgrefurl=http://janebluestein.com/articles/beauty.html&amp;h=245&amp;w=148&amp;sz=13&amp;hl=en&amp;start=21&amp;usg=__Ah5r68gAMmu9O34oreSzhBcO9gg=&amp;tbnid=lYqsgPUp_5YytM:&amp;tbnh=110&amp;tbnw=66&amp;prev=/images%3Fq%3Dangry%2Bteacher%26start%3D18%26gbv%3D2%26ndsp%3D18%26hl%3Den%26sa%3DN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60D7AC4-9D1E-416D-9C33-3A62CC358E27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Confronting mistaken goals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AU"/>
              <a:t>Week Five</a:t>
            </a:r>
          </a:p>
          <a:p>
            <a:pPr algn="ctr"/>
            <a:r>
              <a:rPr lang="en-AU"/>
              <a:t>Rudolf Dreikurs</a:t>
            </a:r>
          </a:p>
          <a:p>
            <a:pPr algn="ctr"/>
            <a:endParaRPr lang="en-AU"/>
          </a:p>
        </p:txBody>
      </p:sp>
      <p:pic>
        <p:nvPicPr>
          <p:cNvPr id="2053" name="Picture 5" descr="Dreikurs_Rudol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3573463"/>
            <a:ext cx="10382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B96-B041-435C-BEB0-2A3A22389544}" type="slidenum">
              <a:rPr lang="en-US"/>
              <a:pPr/>
              <a:t>10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Teachers should not reinforce these mistaken goals, but rather </a:t>
            </a:r>
            <a:r>
              <a:rPr lang="en-AU" u="sng"/>
              <a:t>identify</a:t>
            </a:r>
            <a:r>
              <a:rPr lang="en-AU"/>
              <a:t> them</a:t>
            </a:r>
          </a:p>
          <a:p>
            <a:r>
              <a:rPr lang="en-AU"/>
              <a:t>Do not praise their work or character instead praise their effort</a:t>
            </a:r>
          </a:p>
          <a:p>
            <a:r>
              <a:rPr lang="en-AU"/>
              <a:t>Teachers should teach that unpleasant consequences will </a:t>
            </a:r>
            <a:r>
              <a:rPr lang="en-AU" b="1"/>
              <a:t>always</a:t>
            </a:r>
            <a:r>
              <a:rPr lang="en-AU"/>
              <a:t> follow inappropriate behaviour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41296-117B-4209-AF07-0006771AA99E}" type="slidenum">
              <a:rPr lang="en-US"/>
              <a:pPr/>
              <a:t>11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Identify the mistaken goal</a:t>
            </a: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800"/>
              <a:t>If students:</a:t>
            </a:r>
          </a:p>
          <a:p>
            <a:r>
              <a:rPr lang="en-AU" sz="2800"/>
              <a:t>Stop the behaviour and then repeat it – </a:t>
            </a:r>
            <a:r>
              <a:rPr lang="en-AU" sz="2800">
                <a:solidFill>
                  <a:srgbClr val="FF0000"/>
                </a:solidFill>
              </a:rPr>
              <a:t>their goal is to get revenge</a:t>
            </a:r>
          </a:p>
          <a:p>
            <a:r>
              <a:rPr lang="en-AU" sz="2800"/>
              <a:t>Refuse to stop, on increase the behaviour-</a:t>
            </a:r>
            <a:r>
              <a:rPr lang="en-AU" sz="2800">
                <a:solidFill>
                  <a:srgbClr val="FF0000"/>
                </a:solidFill>
              </a:rPr>
              <a:t>power seeking</a:t>
            </a:r>
          </a:p>
          <a:p>
            <a:r>
              <a:rPr lang="en-AU" sz="2800"/>
              <a:t>Become violent or hostile- </a:t>
            </a:r>
            <a:r>
              <a:rPr lang="en-AU" sz="2800">
                <a:solidFill>
                  <a:srgbClr val="FF0000"/>
                </a:solidFill>
              </a:rPr>
              <a:t>getting revenge</a:t>
            </a:r>
          </a:p>
          <a:p>
            <a:r>
              <a:rPr lang="en-AU" sz="2800"/>
              <a:t>Refuse to cooperate, participate, or interact-</a:t>
            </a:r>
            <a:r>
              <a:rPr lang="en-AU" sz="2800">
                <a:solidFill>
                  <a:srgbClr val="FF0000"/>
                </a:solidFill>
              </a:rPr>
              <a:t>display inadequacy</a:t>
            </a:r>
            <a:endParaRPr 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BC03-1BB6-494C-B601-9F49B2619DAD}" type="slidenum">
              <a:rPr lang="en-US"/>
              <a:pPr/>
              <a:t>12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800"/>
              <a:t>Teachers can do the following under this model</a:t>
            </a:r>
            <a:endParaRPr lang="en-AU" sz="380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	Teachers should ask students the </a:t>
            </a:r>
            <a:r>
              <a:rPr lang="en-US" u="sng"/>
              <a:t>following questions</a:t>
            </a:r>
            <a:r>
              <a:rPr lang="en-US"/>
              <a:t> in order and observe reactions that might indicate a mistaken goal:</a:t>
            </a:r>
          </a:p>
          <a:p>
            <a:pPr>
              <a:buFont typeface="Wingdings" pitchFamily="2" charset="2"/>
              <a:buNone/>
            </a:pPr>
            <a:endParaRPr lang="en-AU"/>
          </a:p>
        </p:txBody>
      </p:sp>
      <p:pic>
        <p:nvPicPr>
          <p:cNvPr id="36869" name="Picture 5" descr="TheTeach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4221163"/>
            <a:ext cx="1943100" cy="1463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B4982-5AA1-43D3-A747-DB494C303CB7}" type="slidenum">
              <a:rPr lang="en-US"/>
              <a:pPr/>
              <a:t>13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Could it be that you want me to pay more attention to you?</a:t>
            </a:r>
          </a:p>
        </p:txBody>
      </p:sp>
      <p:pic>
        <p:nvPicPr>
          <p:cNvPr id="37894" name="Picture 6" descr="cafefo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2420938"/>
            <a:ext cx="2397125" cy="352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776A-29FE-43BE-B72C-2DC0FA6D6604}" type="slidenum">
              <a:rPr lang="en-US"/>
              <a:pPr/>
              <a:t>14</a:t>
            </a:fld>
            <a:endParaRPr 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Could it be that you want me to prove that nobody can make you do anything?</a:t>
            </a:r>
            <a:endParaRPr lang="en-AU"/>
          </a:p>
          <a:p>
            <a:endParaRPr lang="en-AU"/>
          </a:p>
        </p:txBody>
      </p:sp>
      <p:pic>
        <p:nvPicPr>
          <p:cNvPr id="38919" name="Picture 7" descr="cafefo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2852738"/>
            <a:ext cx="2152650" cy="3168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2C833-3D16-4CFA-88C8-6E826171D449}" type="slidenum">
              <a:rPr lang="en-US"/>
              <a:pPr/>
              <a:t>15</a:t>
            </a:fld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Could it be that you want to hurt me or others?</a:t>
            </a:r>
            <a:endParaRPr lang="en-AU"/>
          </a:p>
        </p:txBody>
      </p:sp>
      <p:pic>
        <p:nvPicPr>
          <p:cNvPr id="39943" name="Picture 7" descr="cafefo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2420938"/>
            <a:ext cx="2397125" cy="352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A705-2320-4397-B782-DBEBB718184A}" type="slidenum">
              <a:rPr lang="en-US"/>
              <a:pPr/>
              <a:t>16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Could it be that you want me to believe that you are not capable?</a:t>
            </a:r>
            <a:endParaRPr lang="en-AU"/>
          </a:p>
        </p:txBody>
      </p:sp>
      <p:pic>
        <p:nvPicPr>
          <p:cNvPr id="40965" name="Picture 5" descr="teachers%2520plaqu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4652963"/>
            <a:ext cx="1362075" cy="1057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7B9F-FA84-45C1-8673-C5160828EE7B}" type="slidenum">
              <a:rPr lang="en-US"/>
              <a:pPr/>
              <a:t>17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Encouragement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Discouragement is a major cause of many behavioural problems</a:t>
            </a:r>
          </a:p>
          <a:p>
            <a:r>
              <a:rPr lang="en-AU"/>
              <a:t>“An once of prevention is worth a pound of cure”</a:t>
            </a:r>
          </a:p>
          <a:p>
            <a:r>
              <a:rPr lang="en-AU"/>
              <a:t>Encouragement focuses on </a:t>
            </a:r>
            <a:r>
              <a:rPr lang="en-AU" u="sng"/>
              <a:t>effort</a:t>
            </a:r>
            <a:r>
              <a:rPr lang="en-AU"/>
              <a:t> rather than achievement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94F2-FC7F-4E41-9913-E18BDE049862}" type="slidenum">
              <a:rPr lang="en-US"/>
              <a:pPr/>
              <a:t>18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Praise vs. Encouragement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800"/>
              <a:t>Praise focuses on the level of achievement; encouragement highlights the value of learning</a:t>
            </a:r>
          </a:p>
          <a:p>
            <a:pPr>
              <a:buFont typeface="Wingdings" pitchFamily="2" charset="2"/>
              <a:buNone/>
            </a:pPr>
            <a:r>
              <a:rPr lang="en-AU" sz="2800"/>
              <a:t>Judge these examples….</a:t>
            </a:r>
          </a:p>
          <a:p>
            <a:r>
              <a:rPr lang="en-AU" sz="2800"/>
              <a:t>“You got the highest mark on your exam”</a:t>
            </a:r>
          </a:p>
          <a:p>
            <a:r>
              <a:rPr lang="en-AU" sz="2800"/>
              <a:t>“It was obvious you prepared well for the exam”</a:t>
            </a:r>
          </a:p>
          <a:p>
            <a:r>
              <a:rPr lang="en-AU" sz="2800"/>
              <a:t>“Your essay is a distinction paper”</a:t>
            </a:r>
          </a:p>
          <a:p>
            <a:r>
              <a:rPr lang="en-AU" sz="2800"/>
              <a:t>“Your essay shows a depth of thinking and critical reflection”</a:t>
            </a:r>
            <a:endParaRPr lang="en-US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7AA-3BE8-4D8B-8396-6238FE49A541}" type="slidenum">
              <a:rPr lang="en-US"/>
              <a:pPr/>
              <a:t>19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800"/>
              <a:t>Logical and natural consequences</a:t>
            </a:r>
            <a:endParaRPr lang="en-US" sz="38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sz="2800"/>
              <a:t>Someone is throwing rocks.  What’s the natural consequence?   Would you let it happen?</a:t>
            </a:r>
          </a:p>
          <a:p>
            <a:pPr>
              <a:lnSpc>
                <a:spcPct val="90000"/>
              </a:lnSpc>
            </a:pPr>
            <a:r>
              <a:rPr lang="en-AU" sz="2800"/>
              <a:t>The child has been told to keep their shoes on,  but takes them off – you know there are prickles in the grass.   Would you let it happen?</a:t>
            </a:r>
          </a:p>
          <a:p>
            <a:pPr>
              <a:lnSpc>
                <a:spcPct val="90000"/>
              </a:lnSpc>
            </a:pPr>
            <a:r>
              <a:rPr lang="en-AU" sz="2800"/>
              <a:t>A child comes home without their spelling words yet again – parent knows they will miss recess the next day.  Would you let it happen?</a:t>
            </a:r>
            <a:endParaRPr lang="en-US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3732A-CEF1-4AC0-A2C5-C298F24B6A9A}" type="slidenum">
              <a:rPr lang="en-US"/>
              <a:pPr/>
              <a:t>2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Dreikurs	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Vienna, Austria</a:t>
            </a:r>
          </a:p>
          <a:p>
            <a:r>
              <a:rPr lang="en-AU"/>
              <a:t>Primary interest:  child and family counselling</a:t>
            </a:r>
          </a:p>
          <a:p>
            <a:r>
              <a:rPr lang="en-US"/>
              <a:t>Expert in classroom behaviour</a:t>
            </a:r>
          </a:p>
          <a:p>
            <a:r>
              <a:rPr lang="en-US"/>
              <a:t>Wrote: </a:t>
            </a:r>
            <a:r>
              <a:rPr lang="en-US" i="1"/>
              <a:t>Discipline without tears</a:t>
            </a:r>
            <a:r>
              <a:rPr lang="en-US"/>
              <a:t> (1972)</a:t>
            </a:r>
          </a:p>
          <a:p>
            <a:r>
              <a:rPr lang="en-US" i="1"/>
              <a:t>Maintaining sanity in the classroom</a:t>
            </a:r>
            <a:r>
              <a:rPr lang="en-US"/>
              <a:t> (1982)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52FB-0851-499B-B7A3-5670C0B98E2A}" type="slidenum">
              <a:rPr lang="en-US"/>
              <a:pPr/>
              <a:t>20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Natural consequences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800"/>
              <a:t>Not arranged</a:t>
            </a:r>
          </a:p>
          <a:p>
            <a:r>
              <a:rPr lang="en-AU" sz="2800"/>
              <a:t>Never allow harm</a:t>
            </a:r>
          </a:p>
          <a:p>
            <a:pPr>
              <a:buFont typeface="Wingdings" pitchFamily="2" charset="2"/>
              <a:buNone/>
            </a:pPr>
            <a:r>
              <a:rPr lang="en-AU" sz="3600"/>
              <a:t>Logical consequences</a:t>
            </a:r>
          </a:p>
          <a:p>
            <a:r>
              <a:rPr lang="en-AU" sz="2800"/>
              <a:t>Arranged and enforced</a:t>
            </a:r>
          </a:p>
          <a:p>
            <a:r>
              <a:rPr lang="en-AU" sz="2800"/>
              <a:t>Child hands in dirty work?</a:t>
            </a:r>
          </a:p>
          <a:p>
            <a:r>
              <a:rPr lang="en-AU" sz="2800"/>
              <a:t>Child cuts up desk mat?</a:t>
            </a:r>
          </a:p>
          <a:p>
            <a:r>
              <a:rPr lang="en-AU" sz="2800"/>
              <a:t>Child arrives late after lunch bell?</a:t>
            </a:r>
          </a:p>
          <a:p>
            <a:r>
              <a:rPr lang="en-AU" sz="2800"/>
              <a:t>Child fights and bickers with peers at recess?</a:t>
            </a:r>
            <a:endParaRPr lang="en-US" sz="2800"/>
          </a:p>
        </p:txBody>
      </p:sp>
      <p:pic>
        <p:nvPicPr>
          <p:cNvPr id="10245" name="Picture 5" descr="cafefo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628775"/>
            <a:ext cx="2298700" cy="3382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54D1-DD15-487E-B92A-EF7DA08C6F7D}" type="slidenum">
              <a:rPr lang="en-US"/>
              <a:pPr/>
              <a:t>21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Classroom discussions/meetings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Fantastic tool</a:t>
            </a:r>
          </a:p>
          <a:p>
            <a:pPr>
              <a:lnSpc>
                <a:spcPct val="90000"/>
              </a:lnSpc>
            </a:pPr>
            <a:r>
              <a:rPr lang="en-AU"/>
              <a:t>Teacher as facilitator</a:t>
            </a:r>
          </a:p>
          <a:p>
            <a:pPr>
              <a:lnSpc>
                <a:spcPct val="90000"/>
              </a:lnSpc>
            </a:pPr>
            <a:r>
              <a:rPr lang="en-AU"/>
              <a:t>Teach democratic processes</a:t>
            </a:r>
          </a:p>
          <a:p>
            <a:pPr>
              <a:lnSpc>
                <a:spcPct val="90000"/>
              </a:lnSpc>
            </a:pPr>
            <a:r>
              <a:rPr lang="en-AU"/>
              <a:t>Learn interpersonal skills and effective communication</a:t>
            </a:r>
          </a:p>
          <a:p>
            <a:pPr>
              <a:lnSpc>
                <a:spcPct val="90000"/>
              </a:lnSpc>
            </a:pPr>
            <a:r>
              <a:rPr lang="en-AU"/>
              <a:t>Create common goals and procedures</a:t>
            </a:r>
          </a:p>
          <a:p>
            <a:pPr>
              <a:lnSpc>
                <a:spcPct val="90000"/>
              </a:lnSpc>
            </a:pPr>
            <a:r>
              <a:rPr lang="en-AU"/>
              <a:t>Learn to accept responsibility</a:t>
            </a:r>
          </a:p>
          <a:p>
            <a:pPr>
              <a:lnSpc>
                <a:spcPct val="90000"/>
              </a:lnSpc>
            </a:pPr>
            <a:r>
              <a:rPr lang="en-AU"/>
              <a:t>Understand consequences</a:t>
            </a:r>
            <a:endParaRPr lang="en-US"/>
          </a:p>
        </p:txBody>
      </p:sp>
      <p:pic>
        <p:nvPicPr>
          <p:cNvPr id="11269" name="Picture 5" descr="talk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1557338"/>
            <a:ext cx="1190625" cy="151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AE1CF-6757-47B3-A17F-9EF2FD974BD3}" type="slidenum">
              <a:rPr lang="en-US"/>
              <a:pPr/>
              <a:t>22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DD Prevention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Avoid provoking misbehaviour</a:t>
            </a:r>
          </a:p>
          <a:p>
            <a:r>
              <a:rPr lang="en-AU"/>
              <a:t>Establish a relationship of mutual respect</a:t>
            </a:r>
          </a:p>
          <a:p>
            <a:r>
              <a:rPr lang="en-AU"/>
              <a:t>Look for the positive in each student.  Encourage assets such as cooperativeness, persistence, loyalty.</a:t>
            </a:r>
          </a:p>
          <a:p>
            <a:r>
              <a:rPr lang="en-AU"/>
              <a:t>Be flexible 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C2F4C-609E-4269-92A5-226C2BEC641F}" type="slidenum">
              <a:rPr lang="en-US"/>
              <a:pPr/>
              <a:t>23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Separation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Doer and deed</a:t>
            </a:r>
          </a:p>
          <a:p>
            <a:pPr>
              <a:lnSpc>
                <a:spcPct val="90000"/>
              </a:lnSpc>
            </a:pPr>
            <a:r>
              <a:rPr lang="en-AU"/>
              <a:t>Always </a:t>
            </a:r>
            <a:r>
              <a:rPr lang="en-AU" u="sng"/>
              <a:t>separate</a:t>
            </a:r>
            <a:r>
              <a:rPr lang="en-AU"/>
              <a:t> the person and the action</a:t>
            </a:r>
          </a:p>
          <a:p>
            <a:pPr>
              <a:lnSpc>
                <a:spcPct val="90000"/>
              </a:lnSpc>
            </a:pPr>
            <a:r>
              <a:rPr lang="en-AU"/>
              <a:t>Never insult or deride.   “That was a stupid thing to do” is very different to “You’re stupid for doing that”</a:t>
            </a:r>
          </a:p>
          <a:p>
            <a:pPr>
              <a:lnSpc>
                <a:spcPct val="90000"/>
              </a:lnSpc>
            </a:pPr>
            <a:r>
              <a:rPr lang="en-AU"/>
              <a:t>Rebuild after conflict and punishment.   Student must know you are disappointed with what they did, not who they are.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85CF-1AFA-4A43-8045-B15FA76E9522}" type="slidenum">
              <a:rPr lang="en-US"/>
              <a:pPr/>
              <a:t>24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Conflict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Conflict can result in a diminished relationship</a:t>
            </a:r>
          </a:p>
          <a:p>
            <a:r>
              <a:rPr lang="en-AU"/>
              <a:t>Conflict and then </a:t>
            </a:r>
            <a:r>
              <a:rPr lang="en-AU" u="sng"/>
              <a:t>resolution</a:t>
            </a:r>
            <a:r>
              <a:rPr lang="en-AU"/>
              <a:t> can result in an enhanced relationship</a:t>
            </a:r>
            <a:endParaRPr lang="en-US"/>
          </a:p>
        </p:txBody>
      </p:sp>
      <p:pic>
        <p:nvPicPr>
          <p:cNvPr id="14341" name="Picture 5" descr="conflict-resol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4005263"/>
            <a:ext cx="2690812" cy="1952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A593C-EC54-4F1F-927A-0C01965C3EB5}" type="slidenum">
              <a:rPr lang="en-US"/>
              <a:pPr/>
              <a:t>25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Key Ideas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Discipline is not punishment rather it is teaching students to impose limits on themselves</a:t>
            </a:r>
          </a:p>
          <a:p>
            <a:pPr>
              <a:lnSpc>
                <a:spcPct val="90000"/>
              </a:lnSpc>
            </a:pPr>
            <a:r>
              <a:rPr lang="en-AU"/>
              <a:t>Allow students to have a say in the rules and consequences</a:t>
            </a:r>
          </a:p>
          <a:p>
            <a:pPr>
              <a:lnSpc>
                <a:spcPct val="90000"/>
              </a:lnSpc>
            </a:pPr>
            <a:r>
              <a:rPr lang="en-AU"/>
              <a:t>All students want to belong – their behaviour indicates efforts to belong</a:t>
            </a:r>
          </a:p>
          <a:p>
            <a:pPr>
              <a:lnSpc>
                <a:spcPct val="90000"/>
              </a:lnSpc>
            </a:pPr>
            <a:r>
              <a:rPr lang="en-AU"/>
              <a:t>Misbehaviour simply reflects the mistaken belief that I will gain recognition</a:t>
            </a:r>
          </a:p>
          <a:p>
            <a:pPr>
              <a:lnSpc>
                <a:spcPct val="90000"/>
              </a:lnSpc>
            </a:pPr>
            <a:endParaRPr lang="en-AU"/>
          </a:p>
          <a:p>
            <a:pPr>
              <a:lnSpc>
                <a:spcPct val="90000"/>
              </a:lnSpc>
            </a:pPr>
            <a:endParaRPr lang="en-AU"/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6C1D-A377-4155-BAA1-C4A5365F856A}" type="slidenum">
              <a:rPr lang="en-US"/>
              <a:pPr/>
              <a:t>26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 question </a:t>
            </a:r>
            <a:endParaRPr lang="en-A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AU"/>
              <a:t>	Defend or refute the assumption that if the motive for attention is satisfied, inappropriate behaviour associated with other motives will not be manifested. </a:t>
            </a:r>
          </a:p>
        </p:txBody>
      </p:sp>
      <p:pic>
        <p:nvPicPr>
          <p:cNvPr id="45061" name="Picture 5" descr="nlk0302_img_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3860800"/>
            <a:ext cx="2016125" cy="1862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4399-11C1-4B50-9178-4CCED7ABCAEF}" type="slidenum">
              <a:rPr lang="en-US"/>
              <a:pPr/>
              <a:t>3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Main focus</a:t>
            </a:r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4000" i="1"/>
              <a:t>	All students want recognition and most misbehaviour occurs from their attempts to get it</a:t>
            </a:r>
            <a:endParaRPr lang="en-AU" sz="4000" i="1"/>
          </a:p>
        </p:txBody>
      </p:sp>
      <p:pic>
        <p:nvPicPr>
          <p:cNvPr id="32773" name="Picture 5" descr="children-jump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4292600"/>
            <a:ext cx="2087562" cy="1598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9C679-92CE-4077-84A9-B653317E0392}" type="slidenum">
              <a:rPr lang="en-US"/>
              <a:pPr/>
              <a:t>4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ideas of model </a:t>
            </a:r>
            <a:endParaRPr lang="en-A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Discipline is about imposing limits </a:t>
            </a:r>
            <a:r>
              <a:rPr lang="en-US" u="sng"/>
              <a:t>not </a:t>
            </a:r>
            <a:r>
              <a:rPr lang="en-US"/>
              <a:t>punishment</a:t>
            </a:r>
          </a:p>
          <a:p>
            <a:r>
              <a:rPr lang="en-US"/>
              <a:t>All students want to belong, most behaviour indicates an effort to belong</a:t>
            </a:r>
          </a:p>
          <a:p>
            <a:r>
              <a:rPr lang="en-US"/>
              <a:t>Misbehaviour = recognition</a:t>
            </a:r>
          </a:p>
          <a:p>
            <a:r>
              <a:rPr lang="en-US"/>
              <a:t>Praise effort NOT work or character</a:t>
            </a:r>
          </a:p>
          <a:p>
            <a:r>
              <a:rPr lang="en-US"/>
              <a:t>Teach that unpleasant consequences = inappropriate behaviour</a:t>
            </a:r>
          </a:p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A8C8-3E98-41A2-A74D-ACE80ACE8895}" type="slidenum">
              <a:rPr lang="en-US"/>
              <a:pPr/>
              <a:t>5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Democratic discipline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Key tenet:  Students should be given a choice rather than forced to behave as directed.</a:t>
            </a:r>
          </a:p>
          <a:p>
            <a:r>
              <a:rPr lang="en-AU"/>
              <a:t>Our behaviour is the result of our own biased interpretations of the world; our actions are subjective.</a:t>
            </a:r>
          </a:p>
          <a:p>
            <a:r>
              <a:rPr lang="en-AU"/>
              <a:t>Mistakes in perception are common.</a:t>
            </a:r>
          </a:p>
          <a:p>
            <a:r>
              <a:rPr lang="en-AU"/>
              <a:t>Dreikurs believed in ‘birth order’ issues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F810B-DDDA-4899-9FDA-4962DE503646}" type="slidenum">
              <a:rPr lang="en-US"/>
              <a:pPr/>
              <a:t>6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Principles of DD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Try to understand </a:t>
            </a:r>
            <a:r>
              <a:rPr lang="en-AU" i="1"/>
              <a:t>why</a:t>
            </a:r>
            <a:r>
              <a:rPr lang="en-AU"/>
              <a:t> the child is behaving in a particular way</a:t>
            </a:r>
          </a:p>
          <a:p>
            <a:pPr lvl="2"/>
            <a:r>
              <a:rPr lang="en-AU"/>
              <a:t>This point differs from BM and AD that accept the behaviour as a given and try to alter it</a:t>
            </a:r>
          </a:p>
          <a:p>
            <a:r>
              <a:rPr lang="en-AU"/>
              <a:t>Allow students to have a say in decisions</a:t>
            </a:r>
          </a:p>
          <a:p>
            <a:r>
              <a:rPr lang="en-AU"/>
              <a:t>Be a kind, responsible, accepting person and model that interaction with others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42EEC-C85E-40AF-A0E6-8CA252ED3CA2}" type="slidenum">
              <a:rPr lang="en-US"/>
              <a:pPr/>
              <a:t>7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Three types of teachers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Autocratic (Mr. Parrons)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Permissive (Mrs. Samuels)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Democratic (Ms. Tallers)</a:t>
            </a:r>
          </a:p>
        </p:txBody>
      </p:sp>
      <p:pic>
        <p:nvPicPr>
          <p:cNvPr id="35845" name="Picture 5" descr="16_angry_teacher_trying_to_teach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1484313"/>
            <a:ext cx="876300" cy="914400"/>
          </a:xfrm>
          <a:prstGeom prst="rect">
            <a:avLst/>
          </a:prstGeom>
          <a:noFill/>
        </p:spPr>
      </p:pic>
      <p:pic>
        <p:nvPicPr>
          <p:cNvPr id="35847" name="Picture 7" descr="angry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2708275"/>
            <a:ext cx="628650" cy="1047750"/>
          </a:xfrm>
          <a:prstGeom prst="rect">
            <a:avLst/>
          </a:prstGeom>
          <a:noFill/>
        </p:spPr>
      </p:pic>
      <p:pic>
        <p:nvPicPr>
          <p:cNvPr id="35849" name="Picture 9" descr="schoolbest-teacher-slatesc1002166x217662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5963" y="4724400"/>
            <a:ext cx="1104900" cy="1104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F0AE-490E-4F68-925A-01F88D70F372}" type="slidenum">
              <a:rPr lang="en-US"/>
              <a:pPr/>
              <a:t>8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Three types of teachers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sz="2800"/>
              <a:t>Autocratic</a:t>
            </a:r>
          </a:p>
          <a:p>
            <a:pPr>
              <a:lnSpc>
                <a:spcPct val="80000"/>
              </a:lnSpc>
            </a:pPr>
            <a:r>
              <a:rPr lang="en-AU" sz="2800"/>
              <a:t>Permissive</a:t>
            </a:r>
          </a:p>
          <a:p>
            <a:pPr>
              <a:lnSpc>
                <a:spcPct val="80000"/>
              </a:lnSpc>
            </a:pPr>
            <a:r>
              <a:rPr lang="en-AU" sz="2800"/>
              <a:t>Democratic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/>
              <a:t>What are your word associations for these three?</a:t>
            </a:r>
          </a:p>
          <a:p>
            <a:pPr>
              <a:lnSpc>
                <a:spcPct val="80000"/>
              </a:lnSpc>
            </a:pPr>
            <a:r>
              <a:rPr lang="en-AU" sz="2800"/>
              <a:t>A- force their will; firm control; refuse to accept deviation from rules</a:t>
            </a:r>
          </a:p>
          <a:p>
            <a:pPr>
              <a:lnSpc>
                <a:spcPct val="80000"/>
              </a:lnSpc>
            </a:pPr>
            <a:r>
              <a:rPr lang="en-AU" sz="2800"/>
              <a:t>P – ineffective, fail to create rules, chaos reigns</a:t>
            </a:r>
          </a:p>
          <a:p>
            <a:pPr>
              <a:lnSpc>
                <a:spcPct val="80000"/>
              </a:lnSpc>
            </a:pPr>
            <a:r>
              <a:rPr lang="en-AU" sz="2800"/>
              <a:t>D – firm guidance, rights and responsibilities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7CE-072A-4EF4-91F7-B7AA2EBD2727}" type="slidenum">
              <a:rPr lang="en-US"/>
              <a:pPr/>
              <a:t>9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Key Ideas: mistaken goals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Misbehaviour is associated with four mistaken goals: </a:t>
            </a:r>
          </a:p>
          <a:p>
            <a:r>
              <a:rPr lang="en-AU"/>
              <a:t>attention seeking, </a:t>
            </a:r>
          </a:p>
          <a:p>
            <a:r>
              <a:rPr lang="en-AU"/>
              <a:t>power getting, </a:t>
            </a:r>
          </a:p>
          <a:p>
            <a:r>
              <a:rPr lang="en-AU"/>
              <a:t>revenge seeking and </a:t>
            </a:r>
          </a:p>
          <a:p>
            <a:r>
              <a:rPr lang="en-AU"/>
              <a:t>displaying inadequacy.</a:t>
            </a:r>
            <a:endParaRPr lang="en-US"/>
          </a:p>
        </p:txBody>
      </p:sp>
      <p:pic>
        <p:nvPicPr>
          <p:cNvPr id="41989" name="Picture 5" descr="cafefo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2205038"/>
            <a:ext cx="2397125" cy="352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315</TotalTime>
  <Words>851</Words>
  <Application>Microsoft Office PowerPoint</Application>
  <PresentationFormat>On-screen Show (4:3)</PresentationFormat>
  <Paragraphs>143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Times New Roman</vt:lpstr>
      <vt:lpstr>Wingdings</vt:lpstr>
      <vt:lpstr>Arial Black</vt:lpstr>
      <vt:lpstr>Radial</vt:lpstr>
      <vt:lpstr>Confronting mistaken goals</vt:lpstr>
      <vt:lpstr>Dreikurs </vt:lpstr>
      <vt:lpstr>Main focus</vt:lpstr>
      <vt:lpstr>Key ideas of model </vt:lpstr>
      <vt:lpstr>Democratic discipline</vt:lpstr>
      <vt:lpstr>Principles of DD</vt:lpstr>
      <vt:lpstr>Three types of teachers</vt:lpstr>
      <vt:lpstr>Three types of teachers</vt:lpstr>
      <vt:lpstr>Key Ideas: mistaken goals</vt:lpstr>
      <vt:lpstr>Slide 10</vt:lpstr>
      <vt:lpstr>Identify the mistaken goal</vt:lpstr>
      <vt:lpstr>Teachers can do the following under this model</vt:lpstr>
      <vt:lpstr>Slide 13</vt:lpstr>
      <vt:lpstr>Slide 14</vt:lpstr>
      <vt:lpstr>Slide 15</vt:lpstr>
      <vt:lpstr>Slide 16</vt:lpstr>
      <vt:lpstr>Encouragement</vt:lpstr>
      <vt:lpstr>Praise vs. Encouragement</vt:lpstr>
      <vt:lpstr>Logical and natural consequences</vt:lpstr>
      <vt:lpstr>Natural consequences</vt:lpstr>
      <vt:lpstr>Classroom discussions/meetings</vt:lpstr>
      <vt:lpstr>DD Prevention</vt:lpstr>
      <vt:lpstr>Separation</vt:lpstr>
      <vt:lpstr>Conflict</vt:lpstr>
      <vt:lpstr>Key Ideas</vt:lpstr>
      <vt:lpstr>Test question </vt:lpstr>
    </vt:vector>
  </TitlesOfParts>
  <Company>The 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Management</dc:title>
  <dc:creator>IT&amp;S</dc:creator>
  <cp:lastModifiedBy>ITS</cp:lastModifiedBy>
  <cp:revision>47</cp:revision>
  <dcterms:created xsi:type="dcterms:W3CDTF">2005-06-30T05:32:11Z</dcterms:created>
  <dcterms:modified xsi:type="dcterms:W3CDTF">2010-08-10T02:23:50Z</dcterms:modified>
</cp:coreProperties>
</file>